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220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CBEEF32F-3280-4663-880F-C8D2FC70E993}" type="datetimeFigureOut">
              <a:rPr kumimoji="1" lang="en-US" altLang="ja-JP" smtClean="0"/>
              <a:t>1/8/2022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4E29D1FE-C207-4476-99C1-A7028091A9CD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A58F2AD0-9975-4D3C-912A-0B60BD0D07D1}" type="datetimeFigureOut">
              <a:t>2022/1/8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32013" y="1243013"/>
            <a:ext cx="259397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AC7710D8-8C21-4D48-B89D-C2D2CB3EC4C7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チラシ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90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1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7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18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 (単語の区切りの小さい点を追加するには、[挿入] の [記号と特殊文字] を使います)</a:t>
            </a:r>
          </a:p>
        </p:txBody>
      </p:sp>
      <p:sp>
        <p:nvSpPr>
          <p:cNvPr id="19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0" name="テキスト プレースホルダー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1" name="テキスト プレースホルダー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2" name="テキスト プレースホルダー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5" name="テキスト プレースホルダー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6" name="テキスト プレースホルダー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7" name="テキスト プレースホルダー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8" name="テキスト プレースホルダー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29" name="テキスト プレースホルダー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kumimoji="1" lang="ja-JP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  <p:sp>
        <p:nvSpPr>
          <p:cNvPr id="30" name="テキスト プレースホルダー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kumimoji="1" lang="ja-JP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kumimoji="1" lang="ja-JP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テキストを追加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/>
              <a:t>テキストを追加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B15D3D48-5C63-4CD0-B9D2-B4D2F496D790}" type="datetimeFigureOut">
              <a:rPr lang="en-US" altLang="ja-JP" smtClean="0"/>
              <a:pPr/>
              <a:t>1/8/2022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0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308FAEA7-0C3C-4CCF-BA6B-669D7915826F}" type="slidenum">
              <a:rPr lang="en-US" altLang="ja-JP" smtClean="0"/>
              <a:pPr/>
              <a:t>‹#›</a:t>
            </a:fld>
            <a:endParaRPr lang="en-US" altLang="ja-JP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kumimoji="1" lang="ja-JP" sz="9000" kern="1200" cap="all" baseline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lang="ja-JP" sz="238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204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70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0"/>
          </p:nvPr>
        </p:nvSpPr>
        <p:spPr>
          <a:xfrm>
            <a:off x="564764" y="548986"/>
            <a:ext cx="4422658" cy="976977"/>
          </a:xfrm>
        </p:spPr>
        <p:txBody>
          <a:bodyPr/>
          <a:lstStyle/>
          <a:p>
            <a:pPr algn="ctr"/>
            <a:r>
              <a:rPr lang="ja-JP" altLang="en-US" sz="4800"/>
              <a:t>鍼灸師のための</a:t>
            </a:r>
            <a:endParaRPr kumimoji="1" lang="ja-JP" sz="48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/>
          </p:nvPr>
        </p:nvSpPr>
        <p:spPr>
          <a:xfrm>
            <a:off x="405872" y="1129452"/>
            <a:ext cx="4740442" cy="2011597"/>
          </a:xfrm>
        </p:spPr>
        <p:txBody>
          <a:bodyPr/>
          <a:lstStyle/>
          <a:p>
            <a:r>
              <a:rPr lang="ja-JP" altLang="en-US" sz="5400" b="1" dirty="0">
                <a:solidFill>
                  <a:srgbClr val="002060"/>
                </a:solidFill>
              </a:rPr>
              <a:t>周産期ケア講座</a:t>
            </a:r>
            <a:endParaRPr lang="en-US" altLang="ja-JP" sz="5400" b="1" dirty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5400" b="1" dirty="0">
                <a:solidFill>
                  <a:srgbClr val="002060"/>
                </a:solidFill>
              </a:rPr>
              <a:t>基礎の基礎編</a:t>
            </a:r>
            <a:endParaRPr kumimoji="1" lang="en-US" altLang="ja-JP" sz="5400" b="1" dirty="0">
              <a:solidFill>
                <a:srgbClr val="002060"/>
              </a:solidFill>
            </a:endParaRPr>
          </a:p>
          <a:p>
            <a:pPr algn="ctr"/>
            <a:r>
              <a:rPr lang="en-US" altLang="ja-JP" sz="4800" b="1" dirty="0">
                <a:solidFill>
                  <a:srgbClr val="FF0000"/>
                </a:solidFill>
              </a:rPr>
              <a:t>Web</a:t>
            </a:r>
            <a:r>
              <a:rPr lang="ja-JP" altLang="en-US" sz="4800" b="1" dirty="0">
                <a:solidFill>
                  <a:srgbClr val="FF0000"/>
                </a:solidFill>
              </a:rPr>
              <a:t>セミナー</a:t>
            </a:r>
            <a:endParaRPr kumimoji="1" lang="en-US" altLang="ja-JP" sz="4800" b="1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>
          <a:xfrm>
            <a:off x="564764" y="3639630"/>
            <a:ext cx="4596897" cy="1011714"/>
          </a:xfrm>
        </p:spPr>
        <p:txBody>
          <a:bodyPr/>
          <a:lstStyle/>
          <a:p>
            <a:pPr algn="ctr"/>
            <a:r>
              <a:rPr kumimoji="1" lang="ja-JP" altLang="en-US" sz="2400" b="1">
                <a:solidFill>
                  <a:schemeClr val="tx1"/>
                </a:solidFill>
              </a:rPr>
              <a:t>横浜・福岡・大阪・新潟で</a:t>
            </a:r>
            <a:endParaRPr kumimoji="1" lang="en-US" altLang="ja-JP" sz="2400" b="1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b="1">
                <a:solidFill>
                  <a:schemeClr val="tx1"/>
                </a:solidFill>
              </a:rPr>
              <a:t>好評を博してきた</a:t>
            </a:r>
            <a:endParaRPr kumimoji="1" lang="en-US" altLang="ja-JP" sz="2400" b="1">
              <a:solidFill>
                <a:schemeClr val="tx1"/>
              </a:solidFill>
            </a:endParaRPr>
          </a:p>
          <a:p>
            <a:pPr algn="ctr"/>
            <a:r>
              <a:rPr lang="ja-JP" altLang="en-US" sz="2400" b="1">
                <a:solidFill>
                  <a:schemeClr val="tx1"/>
                </a:solidFill>
              </a:rPr>
              <a:t>あのセミナーがついに</a:t>
            </a:r>
            <a:r>
              <a:rPr lang="en-US" altLang="ja-JP" sz="2400" b="1">
                <a:solidFill>
                  <a:srgbClr val="FF0000"/>
                </a:solidFill>
              </a:rPr>
              <a:t>Web</a:t>
            </a:r>
            <a:r>
              <a:rPr lang="ja-JP" altLang="en-US" sz="2400" b="1">
                <a:solidFill>
                  <a:schemeClr val="tx1"/>
                </a:solidFill>
              </a:rPr>
              <a:t>で配信</a:t>
            </a:r>
            <a:r>
              <a:rPr lang="en-US" altLang="ja-JP" sz="2400" b="1">
                <a:solidFill>
                  <a:schemeClr val="tx1"/>
                </a:solidFill>
              </a:rPr>
              <a:t>‼</a:t>
            </a:r>
            <a:endParaRPr kumimoji="1" lang="ja-JP" altLang="ja-JP" sz="2400" b="1">
              <a:solidFill>
                <a:schemeClr val="tx1"/>
              </a:solidFill>
            </a:endParaRPr>
          </a:p>
          <a:p>
            <a:pPr algn="ctr"/>
            <a:endParaRPr lang="ja-JP" altLang="ja-JP" sz="3600">
              <a:solidFill>
                <a:schemeClr val="tx1"/>
              </a:solidFill>
            </a:endParaRPr>
          </a:p>
          <a:p>
            <a:pPr algn="ctr"/>
            <a:endParaRPr kumimoji="1" lang="en-US" altLang="ja-JP" sz="3600"/>
          </a:p>
          <a:p>
            <a:endParaRPr kumimoji="1" lang="ja-JP" sz="3600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6"/>
          </p:nvPr>
        </p:nvSpPr>
        <p:spPr>
          <a:xfrm>
            <a:off x="388666" y="7146539"/>
            <a:ext cx="4826004" cy="1340611"/>
          </a:xfrm>
        </p:spPr>
        <p:txBody>
          <a:bodyPr/>
          <a:lstStyle/>
          <a:p>
            <a:r>
              <a:rPr lang="ja-JP" altLang="en-US" sz="3200" dirty="0">
                <a:solidFill>
                  <a:schemeClr val="tx1"/>
                </a:solidFill>
              </a:rPr>
              <a:t>　</a:t>
            </a:r>
            <a:r>
              <a:rPr lang="en-US" altLang="ja-JP" sz="3200" dirty="0">
                <a:solidFill>
                  <a:schemeClr val="tx1"/>
                </a:solidFill>
              </a:rPr>
              <a:t>3</a:t>
            </a:r>
            <a:r>
              <a:rPr kumimoji="1" lang="ja-JP" altLang="en-US" sz="3200" dirty="0">
                <a:solidFill>
                  <a:schemeClr val="tx1"/>
                </a:solidFill>
              </a:rPr>
              <a:t>月</a:t>
            </a:r>
            <a:r>
              <a:rPr kumimoji="1" lang="en-US" altLang="ja-JP" sz="3200" dirty="0">
                <a:solidFill>
                  <a:schemeClr val="tx1"/>
                </a:solidFill>
              </a:rPr>
              <a:t>1</a:t>
            </a:r>
            <a:r>
              <a:rPr kumimoji="1" lang="ja-JP" altLang="en-US" sz="3200" dirty="0">
                <a:solidFill>
                  <a:schemeClr val="tx1"/>
                </a:solidFill>
              </a:rPr>
              <a:t>日から配信開始</a:t>
            </a:r>
            <a:endParaRPr kumimoji="1" lang="en-US" altLang="ja-JP" sz="3200" dirty="0">
              <a:solidFill>
                <a:schemeClr val="tx1"/>
              </a:solidFill>
            </a:endParaRPr>
          </a:p>
          <a:p>
            <a:pPr algn="ctr"/>
            <a:r>
              <a:rPr lang="en-US" altLang="ja-JP" sz="3200" dirty="0">
                <a:solidFill>
                  <a:schemeClr val="tx1"/>
                </a:solidFill>
              </a:rPr>
              <a:t>3</a:t>
            </a:r>
            <a:r>
              <a:rPr lang="ja-JP" altLang="en-US" sz="3200" dirty="0">
                <a:solidFill>
                  <a:schemeClr val="tx1"/>
                </a:solidFill>
              </a:rPr>
              <a:t>カ月間見放題！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800" b="1" u="heavy" strike="noStrike" kern="1200" cap="all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>
                  <a:solidFill>
                    <a:srgbClr val="FF0000"/>
                  </a:solidFill>
                </a:uFill>
                <a:latin typeface="Comic Sans MS" panose="030F0702030302020204" pitchFamily="66" charset="0"/>
                <a:ea typeface="Meiryo UI" panose="020B0604030504040204" pitchFamily="50" charset="-128"/>
              </a:rPr>
              <a:t>自分のペースで視聴可能</a:t>
            </a:r>
            <a:endParaRPr lang="en-US" altLang="ja-JP" sz="1800" b="1" u="heavy" noProof="0" dirty="0">
              <a:solidFill>
                <a:prstClr val="black"/>
              </a:solidFill>
              <a:uFill>
                <a:solidFill>
                  <a:srgbClr val="FF0000"/>
                </a:solidFill>
              </a:uFill>
              <a:latin typeface="Comic Sans MS" panose="030F0702030302020204" pitchFamily="66" charset="0"/>
            </a:endParaRPr>
          </a:p>
          <a:p>
            <a:r>
              <a:rPr kumimoji="1" lang="ja-JP" altLang="en-US" sz="1800" b="1" strike="noStrike" kern="1200" cap="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Meiryo UI" panose="020B0604030504040204" pitchFamily="50" charset="-128"/>
              </a:rPr>
              <a:t>動画の視聴には</a:t>
            </a:r>
            <a:r>
              <a:rPr lang="en-US" altLang="ja-JP" sz="1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【</a:t>
            </a:r>
            <a:r>
              <a:rPr lang="en-US" altLang="ja-JP" sz="1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v</a:t>
            </a:r>
            <a:r>
              <a:rPr lang="en-US" altLang="ja-JP" sz="1800" b="1" cap="none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imeo</a:t>
            </a:r>
            <a:r>
              <a:rPr lang="en-US" altLang="ja-JP" sz="1800" b="1" cap="none" dirty="0">
                <a:solidFill>
                  <a:srgbClr val="002060"/>
                </a:solidFill>
                <a:latin typeface="Comic Sans MS" panose="030F0702030302020204" pitchFamily="66" charset="0"/>
              </a:rPr>
              <a:t>】</a:t>
            </a:r>
            <a:r>
              <a:rPr lang="ja-JP" altLang="en-US" sz="1800" b="1" cap="none" dirty="0">
                <a:solidFill>
                  <a:srgbClr val="002060"/>
                </a:solidFill>
                <a:latin typeface="Comic Sans MS" panose="030F0702030302020204" pitchFamily="66" charset="0"/>
              </a:rPr>
              <a:t>への</a:t>
            </a:r>
            <a:r>
              <a:rPr kumimoji="1" lang="ja-JP" altLang="en-US" sz="1800" b="1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Meiryo UI" panose="020B0604030504040204" pitchFamily="50" charset="-128"/>
              </a:rPr>
              <a:t>事前</a:t>
            </a:r>
            <a:r>
              <a:rPr kumimoji="1" lang="ja-JP" altLang="en-US" sz="1800" b="1" strike="noStrike" kern="1200" cap="all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Meiryo UI" panose="020B0604030504040204" pitchFamily="50" charset="-128"/>
              </a:rPr>
              <a:t>登録が必要です　</a:t>
            </a:r>
            <a:endParaRPr kumimoji="1" lang="ja-JP" sz="1800" b="1" dirty="0">
              <a:solidFill>
                <a:srgbClr val="002060"/>
              </a:solidFill>
            </a:endParaRP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7"/>
          </p:nvPr>
        </p:nvSpPr>
        <p:spPr>
          <a:xfrm>
            <a:off x="341042" y="8461612"/>
            <a:ext cx="3461877" cy="1305748"/>
          </a:xfrm>
        </p:spPr>
        <p:txBody>
          <a:bodyPr/>
          <a:lstStyle/>
          <a:p>
            <a:r>
              <a:rPr kumimoji="1" lang="ja-JP" altLang="en-US" sz="1600" b="1" dirty="0"/>
              <a:t>　　　　　　　　</a:t>
            </a:r>
            <a:r>
              <a:rPr kumimoji="1" lang="ja-JP" altLang="en-US" sz="2000" b="1" dirty="0"/>
              <a:t>申し込みは</a:t>
            </a:r>
            <a:r>
              <a:rPr lang="en-US" altLang="ja-JP" sz="2000" b="1" dirty="0"/>
              <a:t>QR</a:t>
            </a:r>
            <a:r>
              <a:rPr lang="ja-JP" altLang="en-US" sz="2000" b="1" dirty="0"/>
              <a:t>コード→</a:t>
            </a:r>
            <a:endParaRPr lang="en-US" altLang="ja-JP" sz="2000" b="1" dirty="0"/>
          </a:p>
          <a:p>
            <a:r>
              <a:rPr lang="ja-JP" altLang="en-US" sz="1600" dirty="0"/>
              <a:t>または女性鍼灸師フォーラムのホームページからアクセス　</a:t>
            </a:r>
            <a:r>
              <a:rPr lang="en-US" altLang="ja-JP" sz="1600" dirty="0">
                <a:latin typeface="Meiryo UI" panose="020B0604030504040204" pitchFamily="50" charset="-128"/>
              </a:rPr>
              <a:t>google</a:t>
            </a:r>
            <a:r>
              <a:rPr lang="ja-JP" altLang="en-US" sz="1600" dirty="0"/>
              <a:t>フォームに必要事項を記入の上、送信してください。</a:t>
            </a:r>
            <a:endParaRPr lang="en-US" altLang="ja-JP" sz="1600" dirty="0"/>
          </a:p>
          <a:p>
            <a:pPr algn="ctr"/>
            <a:r>
              <a:rPr kumimoji="1" lang="en-US" altLang="ja-JP" sz="1600" b="1" dirty="0">
                <a:latin typeface="Meiryo UI" panose="020B0604030504040204" pitchFamily="50" charset="-128"/>
              </a:rPr>
              <a:t>https://women89.com/</a:t>
            </a:r>
            <a:endParaRPr kumimoji="1" lang="ja-JP" sz="1600" b="1" dirty="0">
              <a:latin typeface="Meiryo UI" panose="020B0604030504040204" pitchFamily="50" charset="-128"/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8"/>
          </p:nvPr>
        </p:nvSpPr>
        <p:spPr>
          <a:xfrm>
            <a:off x="137491" y="4733504"/>
            <a:ext cx="4933740" cy="1881982"/>
          </a:xfrm>
        </p:spPr>
        <p:txBody>
          <a:bodyPr/>
          <a:lstStyle/>
          <a:p>
            <a:r>
              <a:rPr lang="ja-JP" altLang="en-US" sz="2400" dirty="0"/>
              <a:t>妊婦さんのケアに自信がない人</a:t>
            </a:r>
            <a:r>
              <a:rPr lang="ja-JP" altLang="en-US" sz="2400" dirty="0">
                <a:solidFill>
                  <a:schemeClr val="tx2"/>
                </a:solidFill>
              </a:rPr>
              <a:t>も</a:t>
            </a:r>
            <a:r>
              <a:rPr kumimoji="1" lang="ja-JP" altLang="en-US" sz="2400" dirty="0"/>
              <a:t>知識のおさらいをしたい人</a:t>
            </a:r>
            <a:r>
              <a:rPr kumimoji="1" lang="ja-JP" altLang="en-US" sz="2400" dirty="0">
                <a:solidFill>
                  <a:schemeClr val="tx1"/>
                </a:solidFill>
              </a:rPr>
              <a:t>も</a:t>
            </a:r>
            <a:r>
              <a:rPr lang="ja-JP" altLang="en-US" sz="2400" dirty="0"/>
              <a:t>今こそ</a:t>
            </a:r>
            <a:r>
              <a:rPr kumimoji="1" lang="ja-JP" altLang="en-US" sz="2400" dirty="0"/>
              <a:t>ブラッシュアップしたい人</a:t>
            </a:r>
            <a:r>
              <a:rPr kumimoji="1" lang="ja-JP" altLang="en-US" sz="2400" dirty="0">
                <a:solidFill>
                  <a:schemeClr val="tx1"/>
                </a:solidFill>
              </a:rPr>
              <a:t>も</a:t>
            </a:r>
            <a:r>
              <a:rPr lang="ja-JP" altLang="en-US" sz="2400" dirty="0"/>
              <a:t>学生さん</a:t>
            </a:r>
            <a:r>
              <a:rPr lang="ja-JP" altLang="en-US" sz="2400" dirty="0">
                <a:solidFill>
                  <a:schemeClr val="tx1"/>
                </a:solidFill>
              </a:rPr>
              <a:t>も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kumimoji="1" lang="ja-JP" altLang="en-US" sz="2800" dirty="0">
                <a:solidFill>
                  <a:srgbClr val="FF0000"/>
                </a:solidFill>
              </a:rPr>
              <a:t>・</a:t>
            </a:r>
            <a:r>
              <a:rPr lang="ja-JP" altLang="en-US" sz="2000" dirty="0">
                <a:solidFill>
                  <a:schemeClr val="tx1"/>
                </a:solidFill>
              </a:rPr>
              <a:t>病院で働く医療従事者との円滑な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　　　　　　　　　　　　コミュニケーションのために！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rgbClr val="FF0000"/>
                </a:solidFill>
              </a:rPr>
              <a:t>・</a:t>
            </a:r>
            <a:r>
              <a:rPr lang="ja-JP" altLang="en-US" sz="2000" dirty="0">
                <a:solidFill>
                  <a:schemeClr val="tx1"/>
                </a:solidFill>
              </a:rPr>
              <a:t>ママさんたちからの信頼度も急上昇！</a:t>
            </a:r>
            <a:endParaRPr kumimoji="1" lang="ja-JP" sz="2000" dirty="0">
              <a:solidFill>
                <a:schemeClr val="tx1"/>
              </a:solidFill>
            </a:endParaRPr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1"/>
          </p:nvPr>
        </p:nvSpPr>
        <p:spPr>
          <a:xfrm>
            <a:off x="5288355" y="548986"/>
            <a:ext cx="2288322" cy="8960427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ja-JP" altLang="en-US" sz="1600" b="1" i="1" dirty="0"/>
              <a:t>講師＆講義</a:t>
            </a:r>
            <a:endParaRPr lang="en-US" altLang="ja-JP" sz="1600" b="1" i="1" dirty="0"/>
          </a:p>
          <a:p>
            <a:r>
              <a:rPr lang="ja-JP" alt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産婦人科医</a:t>
            </a:r>
            <a:endParaRPr lang="en-US" altLang="ja-JP" sz="16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町田　稔文</a:t>
            </a:r>
            <a:endParaRPr lang="en-US" altLang="ja-JP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・産科の基礎知識</a:t>
            </a:r>
            <a:endParaRPr lang="en-US" altLang="ja-JP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・妊娠中の鍼灸の注意点　他</a:t>
            </a:r>
            <a:endParaRPr lang="en-US" altLang="ja-JP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助産師・鍼灸師</a:t>
            </a:r>
            <a:endParaRPr lang="en-US" altLang="ja-JP" sz="16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井上　律子</a:t>
            </a:r>
            <a:endParaRPr lang="en-US" altLang="ja-JP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・町田先生の内容をもう少し詳しく</a:t>
            </a:r>
            <a:endParaRPr lang="en-US" altLang="ja-JP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・鍼灸師も注意すべき妊娠中の異常</a:t>
            </a:r>
            <a:endParaRPr lang="en-US" altLang="ja-JP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　　　　　　　　　　　　　　　　　　　など</a:t>
            </a:r>
            <a:endParaRPr lang="en-US" altLang="ja-JP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鍼灸師</a:t>
            </a:r>
            <a:endParaRPr lang="en-US" altLang="ja-JP" sz="16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小井土　善彦</a:t>
            </a:r>
            <a:endParaRPr lang="en-US" altLang="ja-JP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・産科領域の鍼灸　最新エビデンス</a:t>
            </a:r>
            <a:endParaRPr lang="en-US" altLang="ja-JP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・妊娠期の鍼灸治療の安全性　他</a:t>
            </a:r>
            <a:endParaRPr lang="en-US" altLang="ja-JP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4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鍼灸あんま指圧マッサージ師</a:t>
            </a:r>
            <a:endParaRPr lang="en-US" altLang="ja-JP" sz="14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辻内　敬子</a:t>
            </a:r>
            <a:endParaRPr lang="en-US" altLang="ja-JP" sz="1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・妊娠期の鍼灸治療　～基礎編～</a:t>
            </a:r>
            <a:endParaRPr lang="en-US" altLang="ja-JP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Comic Sans MS" panose="030F0702030302020204" pitchFamily="66" charset="0"/>
              </a:rPr>
              <a:t>・来院時の注意点　問診　他</a:t>
            </a:r>
            <a:endParaRPr lang="en-US" altLang="ja-JP" sz="1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　</a:t>
            </a:r>
            <a:endParaRPr kumimoji="1" lang="en-US" altLang="ja-JP" sz="1600" dirty="0"/>
          </a:p>
          <a:p>
            <a:r>
              <a:rPr kumimoji="1" lang="en-US" altLang="ja-JP" sz="1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kickoff Web</a:t>
            </a:r>
            <a:r>
              <a:rPr kumimoji="1" lang="ja-JP" altLang="en-US" sz="1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　</a:t>
            </a:r>
            <a:r>
              <a:rPr kumimoji="1" lang="en-US" altLang="ja-JP" sz="1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party</a:t>
            </a:r>
          </a:p>
          <a:p>
            <a:r>
              <a:rPr lang="ja-JP" altLang="en-US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　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配信開始前に講師陣</a:t>
            </a:r>
            <a:endParaRPr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と参加する皆さんで</a:t>
            </a:r>
            <a:endParaRPr kumimoji="1"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士気を高めましょう</a:t>
            </a:r>
            <a:endParaRPr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（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日程</a:t>
            </a:r>
            <a:r>
              <a:rPr lang="en-US" altLang="ja-JP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:2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月</a:t>
            </a:r>
            <a:r>
              <a:rPr lang="en-US" altLang="ja-JP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26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日</a:t>
            </a:r>
            <a:r>
              <a:rPr lang="en-US" altLang="ja-JP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19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時～</a:t>
            </a:r>
            <a:r>
              <a:rPr lang="ja-JP" alt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）</a:t>
            </a:r>
            <a:endParaRPr lang="en-US" altLang="ja-JP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altLang="ja-JP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kumimoji="1" lang="en-US" altLang="ja-JP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Let's review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視聴可能期間は続きますがひと段落したころに</a:t>
            </a:r>
            <a:endParaRPr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altLang="ja-JP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Web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ミーティング</a:t>
            </a:r>
            <a:r>
              <a:rPr kumimoji="1"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！</a:t>
            </a:r>
            <a:endParaRPr kumimoji="1"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質疑応答や意見の交換会をしましょう</a:t>
            </a:r>
            <a:endParaRPr kumimoji="1"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（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日程</a:t>
            </a:r>
            <a:r>
              <a:rPr lang="en-US" altLang="ja-JP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:4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月</a:t>
            </a:r>
            <a:r>
              <a:rPr lang="en-US" altLang="ja-JP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日</a:t>
            </a:r>
            <a:r>
              <a:rPr lang="en-US" altLang="ja-JP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19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時～</a:t>
            </a:r>
            <a:r>
              <a:rPr lang="ja-JP" alt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　</a:t>
            </a:r>
            <a:r>
              <a:rPr lang="ja-JP" altLang="en-US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）</a:t>
            </a:r>
            <a:endParaRPr lang="en-US" altLang="ja-JP" sz="1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altLang="ja-JP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女性鍼灸師フォーラム会員・鍼灸</a:t>
            </a:r>
            <a:r>
              <a:rPr lang="en-US" altLang="ja-JP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×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助産プロジェクト研修参加経験者の皆さんは</a:t>
            </a:r>
            <a:r>
              <a:rPr lang="en-US" altLang="ja-JP" sz="1600" b="1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Comic Sans MS" panose="030F0702030302020204" pitchFamily="66" charset="0"/>
              </a:rPr>
              <a:t>4000</a:t>
            </a:r>
            <a:r>
              <a:rPr lang="ja-JP" altLang="en-US" sz="1600" b="1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Comic Sans MS" panose="030F0702030302020204" pitchFamily="66" charset="0"/>
              </a:rPr>
              <a:t>円</a:t>
            </a:r>
            <a:r>
              <a:rPr lang="en-US" altLang="ja-JP" sz="1600" b="1" u="sng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Comic Sans MS" panose="030F0702030302020204" pitchFamily="66" charset="0"/>
              </a:rPr>
              <a:t>OFF</a:t>
            </a:r>
          </a:p>
          <a:p>
            <a:endParaRPr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altLang="ja-JP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※</a:t>
            </a:r>
            <a:r>
              <a:rPr lang="en-US" altLang="ja-JP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本</a:t>
            </a:r>
            <a:r>
              <a:rPr lang="en-US" altLang="ja-JP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20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分程度の動画が</a:t>
            </a:r>
            <a:endParaRPr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講師</a:t>
            </a:r>
            <a:r>
              <a:rPr lang="en-US" altLang="ja-JP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人につき３－５本</a:t>
            </a:r>
            <a:endParaRPr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altLang="ja-JP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講義資料は事前に</a:t>
            </a:r>
            <a:r>
              <a:rPr lang="en-US" altLang="ja-JP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PDF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で配信致します</a:t>
            </a:r>
            <a:endParaRPr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US" altLang="ja-JP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動画および資料の無断転用・無断使用を固く禁じます　</a:t>
            </a:r>
            <a:endParaRPr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kumimoji="1"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altLang="ja-JP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258B2B6A-A26B-41FE-88D7-5A692323D5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20771009">
            <a:off x="159953" y="2989389"/>
            <a:ext cx="4422658" cy="236271"/>
          </a:xfrm>
        </p:spPr>
        <p:txBody>
          <a:bodyPr/>
          <a:lstStyle/>
          <a:p>
            <a:r>
              <a:rPr lang="ja-JP" altLang="en-US" b="1" u="sng">
                <a:uFill>
                  <a:solidFill>
                    <a:srgbClr val="FF0000"/>
                  </a:solidFill>
                </a:uFill>
              </a:rPr>
              <a:t>おまたせしました！</a:t>
            </a:r>
            <a:endParaRPr lang="ja-JP" altLang="en-US" b="1" u="sng"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15" name="テキスト プレースホルダー 6">
            <a:extLst>
              <a:ext uri="{FF2B5EF4-FFF2-40B4-BE49-F238E27FC236}">
                <a16:creationId xmlns:a16="http://schemas.microsoft.com/office/drawing/2014/main" id="{CE7897C3-9B59-4E4F-BC39-C5EC3FCD43AD}"/>
              </a:ext>
            </a:extLst>
          </p:cNvPr>
          <p:cNvSpPr txBox="1">
            <a:spLocks/>
          </p:cNvSpPr>
          <p:nvPr/>
        </p:nvSpPr>
        <p:spPr>
          <a:xfrm>
            <a:off x="990689" y="6697646"/>
            <a:ext cx="3732386" cy="47443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777240" rtl="0" eaLnBrk="1" latinLnBrk="0" hangingPunct="1">
              <a:lnSpc>
                <a:spcPct val="82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3800" kern="1200" cap="none" baseline="0">
                <a:solidFill>
                  <a:schemeClr val="tx2"/>
                </a:solidFill>
                <a:latin typeface="+mj-lt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0" indent="0" algn="l" defTabSz="77724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lang="ja-JP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/>
              <a:t>費用：</a:t>
            </a:r>
            <a:r>
              <a:rPr lang="en-US" altLang="ja-JP" sz="3200" b="1" dirty="0"/>
              <a:t>26000</a:t>
            </a:r>
            <a:r>
              <a:rPr lang="ja-JP" altLang="en-US" sz="3200" b="1" dirty="0"/>
              <a:t>円　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805" y="8378657"/>
            <a:ext cx="1250180" cy="125018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CDFF0038-6884-426A-BC80-9C261387D8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842" y="8393113"/>
            <a:ext cx="1250180" cy="125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534385"/>
      </p:ext>
    </p:extLst>
  </p:cSld>
  <p:clrMapOvr>
    <a:masterClrMapping/>
  </p:clrMapOvr>
</p:sld>
</file>

<file path=ppt/theme/theme1.xml><?xml version="1.0" encoding="utf-8"?>
<a:theme xmlns:a="http://schemas.openxmlformats.org/drawingml/2006/main" name="学生のチラシ 8.5 x 11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_Blue_TP103896073" id="{33D72318-77FC-41BD-88AD-A2A39508DB69}" vid="{646E93C4-781A-4158-8AE9-C2BD55F08A03}"/>
    </a:ext>
  </a:extLst>
</a:theme>
</file>

<file path=ppt/theme/theme2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Blue">
      <a:dk1>
        <a:sysClr val="windowText" lastClr="000000"/>
      </a:dk1>
      <a:lt1>
        <a:sysClr val="window" lastClr="FFFFFF"/>
      </a:lt1>
      <a:dk2>
        <a:srgbClr val="111111"/>
      </a:dk2>
      <a:lt2>
        <a:srgbClr val="B2B2B2"/>
      </a:lt2>
      <a:accent1>
        <a:srgbClr val="0070C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1119c2e5-8fb9-4d5f-baf1-202c530f2c34" xsi:nil="true"/>
    <AssetExpire xmlns="1119c2e5-8fb9-4d5f-baf1-202c530f2c34">2029-01-01T08:00:00+00:00</AssetExpire>
    <CampaignTagsTaxHTField0 xmlns="1119c2e5-8fb9-4d5f-baf1-202c530f2c34">
      <Terms xmlns="http://schemas.microsoft.com/office/infopath/2007/PartnerControls"/>
    </CampaignTagsTaxHTField0>
    <IntlLangReviewDate xmlns="1119c2e5-8fb9-4d5f-baf1-202c530f2c34" xsi:nil="true"/>
    <TPFriendlyName xmlns="1119c2e5-8fb9-4d5f-baf1-202c530f2c34" xsi:nil="true"/>
    <IntlLangReview xmlns="1119c2e5-8fb9-4d5f-baf1-202c530f2c34">false</IntlLangReview>
    <LocLastLocAttemptVersionLookup xmlns="1119c2e5-8fb9-4d5f-baf1-202c530f2c34">256207</LocLastLocAttemptVersionLookup>
    <PolicheckWords xmlns="1119c2e5-8fb9-4d5f-baf1-202c530f2c34" xsi:nil="true"/>
    <SubmitterId xmlns="1119c2e5-8fb9-4d5f-baf1-202c530f2c34" xsi:nil="true"/>
    <AcquiredFrom xmlns="1119c2e5-8fb9-4d5f-baf1-202c530f2c34">Internal MS</AcquiredFrom>
    <EditorialStatus xmlns="1119c2e5-8fb9-4d5f-baf1-202c530f2c34">Complete</EditorialStatus>
    <Markets xmlns="1119c2e5-8fb9-4d5f-baf1-202c530f2c34"/>
    <OriginAsset xmlns="1119c2e5-8fb9-4d5f-baf1-202c530f2c34" xsi:nil="true"/>
    <AssetStart xmlns="1119c2e5-8fb9-4d5f-baf1-202c530f2c34">2012-11-22T06:20:00+00:00</AssetStart>
    <FriendlyTitle xmlns="1119c2e5-8fb9-4d5f-baf1-202c530f2c34" xsi:nil="true"/>
    <MarketSpecific xmlns="1119c2e5-8fb9-4d5f-baf1-202c530f2c34">false</MarketSpecific>
    <TPNamespace xmlns="1119c2e5-8fb9-4d5f-baf1-202c530f2c34" xsi:nil="true"/>
    <PublishStatusLookup xmlns="1119c2e5-8fb9-4d5f-baf1-202c530f2c34">
      <Value>654088</Value>
    </PublishStatusLookup>
    <APAuthor xmlns="1119c2e5-8fb9-4d5f-baf1-202c530f2c34">
      <UserInfo>
        <DisplayName>System Account</DisplayName>
        <AccountId>1073741823</AccountId>
        <AccountType/>
      </UserInfo>
    </APAuthor>
    <TPCommandLine xmlns="1119c2e5-8fb9-4d5f-baf1-202c530f2c34" xsi:nil="true"/>
    <IntlLangReviewer xmlns="1119c2e5-8fb9-4d5f-baf1-202c530f2c34" xsi:nil="true"/>
    <OpenTemplate xmlns="1119c2e5-8fb9-4d5f-baf1-202c530f2c34">true</OpenTemplate>
    <CSXSubmissionDate xmlns="1119c2e5-8fb9-4d5f-baf1-202c530f2c34" xsi:nil="true"/>
    <TaxCatchAll xmlns="1119c2e5-8fb9-4d5f-baf1-202c530f2c34"/>
    <Manager xmlns="1119c2e5-8fb9-4d5f-baf1-202c530f2c34" xsi:nil="true"/>
    <NumericId xmlns="1119c2e5-8fb9-4d5f-baf1-202c530f2c34" xsi:nil="true"/>
    <ParentAssetId xmlns="1119c2e5-8fb9-4d5f-baf1-202c530f2c34" xsi:nil="true"/>
    <OriginalSourceMarket xmlns="1119c2e5-8fb9-4d5f-baf1-202c530f2c34">english</OriginalSourceMarket>
    <ApprovalStatus xmlns="1119c2e5-8fb9-4d5f-baf1-202c530f2c34">InProgress</ApprovalStatus>
    <TPComponent xmlns="1119c2e5-8fb9-4d5f-baf1-202c530f2c34" xsi:nil="true"/>
    <EditorialTags xmlns="1119c2e5-8fb9-4d5f-baf1-202c530f2c34" xsi:nil="true"/>
    <TPExecutable xmlns="1119c2e5-8fb9-4d5f-baf1-202c530f2c34" xsi:nil="true"/>
    <TPLaunchHelpLink xmlns="1119c2e5-8fb9-4d5f-baf1-202c530f2c34" xsi:nil="true"/>
    <LocComments xmlns="1119c2e5-8fb9-4d5f-baf1-202c530f2c34" xsi:nil="true"/>
    <LocRecommendedHandoff xmlns="1119c2e5-8fb9-4d5f-baf1-202c530f2c34" xsi:nil="true"/>
    <SourceTitle xmlns="1119c2e5-8fb9-4d5f-baf1-202c530f2c34" xsi:nil="true"/>
    <CSXUpdate xmlns="1119c2e5-8fb9-4d5f-baf1-202c530f2c34">false</CSXUpdate>
    <IntlLocPriority xmlns="1119c2e5-8fb9-4d5f-baf1-202c530f2c34" xsi:nil="true"/>
    <UAProjectedTotalWords xmlns="1119c2e5-8fb9-4d5f-baf1-202c530f2c34" xsi:nil="true"/>
    <AssetType xmlns="1119c2e5-8fb9-4d5f-baf1-202c530f2c34">TP</AssetType>
    <MachineTranslated xmlns="1119c2e5-8fb9-4d5f-baf1-202c530f2c34">false</MachineTranslated>
    <OutputCachingOn xmlns="1119c2e5-8fb9-4d5f-baf1-202c530f2c34">true</OutputCachingOn>
    <TemplateStatus xmlns="1119c2e5-8fb9-4d5f-baf1-202c530f2c34">Complete</TemplateStatus>
    <IsSearchable xmlns="1119c2e5-8fb9-4d5f-baf1-202c530f2c34">true</IsSearchable>
    <ContentItem xmlns="1119c2e5-8fb9-4d5f-baf1-202c530f2c34" xsi:nil="true"/>
    <HandoffToMSDN xmlns="1119c2e5-8fb9-4d5f-baf1-202c530f2c34" xsi:nil="true"/>
    <ShowIn xmlns="1119c2e5-8fb9-4d5f-baf1-202c530f2c34">Show everywhere</ShowIn>
    <ThumbnailAssetId xmlns="1119c2e5-8fb9-4d5f-baf1-202c530f2c34" xsi:nil="true"/>
    <UALocComments xmlns="1119c2e5-8fb9-4d5f-baf1-202c530f2c34" xsi:nil="true"/>
    <UALocRecommendation xmlns="1119c2e5-8fb9-4d5f-baf1-202c530f2c34">Localize</UALocRecommendation>
    <LastModifiedDateTime xmlns="1119c2e5-8fb9-4d5f-baf1-202c530f2c34" xsi:nil="true"/>
    <LegacyData xmlns="1119c2e5-8fb9-4d5f-baf1-202c530f2c34" xsi:nil="true"/>
    <LocManualTestRequired xmlns="1119c2e5-8fb9-4d5f-baf1-202c530f2c34">false</LocManualTestRequired>
    <LocMarketGroupTiers2 xmlns="1119c2e5-8fb9-4d5f-baf1-202c530f2c34" xsi:nil="true"/>
    <ClipArtFilename xmlns="1119c2e5-8fb9-4d5f-baf1-202c530f2c34" xsi:nil="true"/>
    <TPApplication xmlns="1119c2e5-8fb9-4d5f-baf1-202c530f2c34" xsi:nil="true"/>
    <CSXHash xmlns="1119c2e5-8fb9-4d5f-baf1-202c530f2c34" xsi:nil="true"/>
    <DirectSourceMarket xmlns="1119c2e5-8fb9-4d5f-baf1-202c530f2c34">english</DirectSourceMarket>
    <PrimaryImageGen xmlns="1119c2e5-8fb9-4d5f-baf1-202c530f2c34">true</PrimaryImageGen>
    <PlannedPubDate xmlns="1119c2e5-8fb9-4d5f-baf1-202c530f2c34" xsi:nil="true"/>
    <CSXSubmissionMarket xmlns="1119c2e5-8fb9-4d5f-baf1-202c530f2c34" xsi:nil="true"/>
    <Downloads xmlns="1119c2e5-8fb9-4d5f-baf1-202c530f2c34">0</Downloads>
    <ArtSampleDocs xmlns="1119c2e5-8fb9-4d5f-baf1-202c530f2c34" xsi:nil="true"/>
    <TrustLevel xmlns="1119c2e5-8fb9-4d5f-baf1-202c530f2c34">1 Microsoft Managed Content</TrustLevel>
    <BlockPublish xmlns="1119c2e5-8fb9-4d5f-baf1-202c530f2c34">false</BlockPublish>
    <TPLaunchHelpLinkType xmlns="1119c2e5-8fb9-4d5f-baf1-202c530f2c34">Template</TPLaunchHelpLinkType>
    <LocalizationTagsTaxHTField0 xmlns="1119c2e5-8fb9-4d5f-baf1-202c530f2c34">
      <Terms xmlns="http://schemas.microsoft.com/office/infopath/2007/PartnerControls"/>
    </LocalizationTagsTaxHTField0>
    <BusinessGroup xmlns="1119c2e5-8fb9-4d5f-baf1-202c530f2c34" xsi:nil="true"/>
    <Providers xmlns="1119c2e5-8fb9-4d5f-baf1-202c530f2c34" xsi:nil="true"/>
    <TemplateTemplateType xmlns="1119c2e5-8fb9-4d5f-baf1-202c530f2c34">PowerPoint Presentation Template</TemplateTemplateType>
    <TimesCloned xmlns="1119c2e5-8fb9-4d5f-baf1-202c530f2c34" xsi:nil="true"/>
    <TPAppVersion xmlns="1119c2e5-8fb9-4d5f-baf1-202c530f2c34" xsi:nil="true"/>
    <VoteCount xmlns="1119c2e5-8fb9-4d5f-baf1-202c530f2c34" xsi:nil="true"/>
    <AverageRating xmlns="1119c2e5-8fb9-4d5f-baf1-202c530f2c34" xsi:nil="true"/>
    <FeatureTagsTaxHTField0 xmlns="1119c2e5-8fb9-4d5f-baf1-202c530f2c34">
      <Terms xmlns="http://schemas.microsoft.com/office/infopath/2007/PartnerControls"/>
    </FeatureTagsTaxHTField0>
    <Provider xmlns="1119c2e5-8fb9-4d5f-baf1-202c530f2c34" xsi:nil="true"/>
    <UACurrentWords xmlns="1119c2e5-8fb9-4d5f-baf1-202c530f2c34" xsi:nil="true"/>
    <AssetId xmlns="1119c2e5-8fb9-4d5f-baf1-202c530f2c34">TP103896073</AssetId>
    <TPClientViewer xmlns="1119c2e5-8fb9-4d5f-baf1-202c530f2c34" xsi:nil="true"/>
    <DSATActionTaken xmlns="1119c2e5-8fb9-4d5f-baf1-202c530f2c34" xsi:nil="true"/>
    <APEditor xmlns="1119c2e5-8fb9-4d5f-baf1-202c530f2c34">
      <UserInfo>
        <DisplayName/>
        <AccountId xsi:nil="true"/>
        <AccountType/>
      </UserInfo>
    </APEditor>
    <TPInstallLocation xmlns="1119c2e5-8fb9-4d5f-baf1-202c530f2c34" xsi:nil="true"/>
    <OOCacheId xmlns="1119c2e5-8fb9-4d5f-baf1-202c530f2c34" xsi:nil="true"/>
    <IsDeleted xmlns="1119c2e5-8fb9-4d5f-baf1-202c530f2c34">false</IsDeleted>
    <PublishTargets xmlns="1119c2e5-8fb9-4d5f-baf1-202c530f2c34">OfficeOnlineVNext</PublishTargets>
    <ApprovalLog xmlns="1119c2e5-8fb9-4d5f-baf1-202c530f2c34" xsi:nil="true"/>
    <BugNumber xmlns="1119c2e5-8fb9-4d5f-baf1-202c530f2c34" xsi:nil="true"/>
    <CrawlForDependencies xmlns="1119c2e5-8fb9-4d5f-baf1-202c530f2c34">false</CrawlForDependencies>
    <InternalTagsTaxHTField0 xmlns="1119c2e5-8fb9-4d5f-baf1-202c530f2c34">
      <Terms xmlns="http://schemas.microsoft.com/office/infopath/2007/PartnerControls"/>
    </InternalTagsTaxHTField0>
    <LastHandOff xmlns="1119c2e5-8fb9-4d5f-baf1-202c530f2c34" xsi:nil="true"/>
    <Milestone xmlns="1119c2e5-8fb9-4d5f-baf1-202c530f2c34" xsi:nil="true"/>
    <OriginalRelease xmlns="1119c2e5-8fb9-4d5f-baf1-202c530f2c34">15</OriginalRelease>
    <RecommendationsModifier xmlns="1119c2e5-8fb9-4d5f-baf1-202c530f2c34" xsi:nil="true"/>
    <ScenarioTagsTaxHTField0 xmlns="1119c2e5-8fb9-4d5f-baf1-202c530f2c34">
      <Terms xmlns="http://schemas.microsoft.com/office/infopath/2007/PartnerControls"/>
    </ScenarioTagsTaxHTField0>
    <UANotes xmlns="1119c2e5-8fb9-4d5f-baf1-202c530f2c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3269EC3-10DA-41C9-A35A-54576295A621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1119c2e5-8fb9-4d5f-baf1-202c530f2c34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068D2A4-75C8-4373-B884-E1D04C7C3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EAC694-BF20-4B7B-8617-712E6B9578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学生向けチラシ (黒と青、ゴシック デザイン)</Template>
  <TotalTime>426</TotalTime>
  <Words>364</Words>
  <Application>Microsoft Office PowerPoint</Application>
  <PresentationFormat>ユーザー設定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Arial</vt:lpstr>
      <vt:lpstr>Calibri</vt:lpstr>
      <vt:lpstr>Comic Sans MS</vt:lpstr>
      <vt:lpstr>Impact</vt:lpstr>
      <vt:lpstr>学生のチラシ 8.5 x 11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せりえ せりえ</dc:creator>
  <cp:lastModifiedBy>辻内 敬子</cp:lastModifiedBy>
  <cp:revision>21</cp:revision>
  <cp:lastPrinted>2022-01-07T05:43:24Z</cp:lastPrinted>
  <dcterms:created xsi:type="dcterms:W3CDTF">2021-02-13T01:54:10Z</dcterms:created>
  <dcterms:modified xsi:type="dcterms:W3CDTF">2022-01-08T12:20:31Z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HiddenCategoryTags">
    <vt:lpwstr/>
  </property>
  <property fmtid="{D5CDD505-2E9C-101B-9397-08002B2CF9AE}" pid="9" name="CategoryTags">
    <vt:lpwstr/>
  </property>
  <property fmtid="{D5CDD505-2E9C-101B-9397-08002B2CF9AE}" pid="10" name="CategoryTagsTaxHTField0">
    <vt:lpwstr/>
  </property>
  <property fmtid="{D5CDD505-2E9C-101B-9397-08002B2CF9AE}" pid="11" name="HiddenCategoryTagsTaxHTField0">
    <vt:lpwstr/>
  </property>
</Properties>
</file>