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7772400" cy="100584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1/8/2022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2022/1/8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2013" y="1243013"/>
            <a:ext cx="25939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1/8/2022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564764" y="548986"/>
            <a:ext cx="4422658" cy="976977"/>
          </a:xfrm>
        </p:spPr>
        <p:txBody>
          <a:bodyPr/>
          <a:lstStyle/>
          <a:p>
            <a:pPr algn="ctr"/>
            <a:r>
              <a:rPr lang="ja-JP" altLang="en-US" sz="4800"/>
              <a:t>鍼灸師のための</a:t>
            </a:r>
            <a:endParaRPr kumimoji="1" lang="ja-JP" sz="4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405872" y="1129452"/>
            <a:ext cx="4740442" cy="2011597"/>
          </a:xfrm>
        </p:spPr>
        <p:txBody>
          <a:bodyPr/>
          <a:lstStyle/>
          <a:p>
            <a:r>
              <a:rPr lang="ja-JP" altLang="en-US" sz="5400" b="1" dirty="0">
                <a:solidFill>
                  <a:srgbClr val="002060"/>
                </a:solidFill>
              </a:rPr>
              <a:t>周産期ケア講座</a:t>
            </a:r>
            <a:endParaRPr lang="en-US" altLang="ja-JP" sz="54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5400" b="1" dirty="0">
                <a:solidFill>
                  <a:srgbClr val="002060"/>
                </a:solidFill>
              </a:rPr>
              <a:t>基礎の基礎編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pPr algn="ctr"/>
            <a:r>
              <a:rPr lang="en-US" altLang="ja-JP" sz="4800" b="1" dirty="0">
                <a:solidFill>
                  <a:srgbClr val="FF0000"/>
                </a:solidFill>
              </a:rPr>
              <a:t>Web</a:t>
            </a:r>
            <a:r>
              <a:rPr lang="ja-JP" altLang="en-US" sz="4800" b="1" dirty="0">
                <a:solidFill>
                  <a:srgbClr val="FF0000"/>
                </a:solidFill>
              </a:rPr>
              <a:t>セミナー</a:t>
            </a:r>
            <a:endParaRPr kumimoji="1" lang="en-US" altLang="ja-JP" sz="4800" b="1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564764" y="3639630"/>
            <a:ext cx="4596897" cy="1011714"/>
          </a:xfrm>
        </p:spPr>
        <p:txBody>
          <a:bodyPr/>
          <a:lstStyle/>
          <a:p>
            <a:pPr algn="ctr"/>
            <a:r>
              <a:rPr kumimoji="1" lang="ja-JP" altLang="en-US" sz="2400" b="1">
                <a:solidFill>
                  <a:schemeClr val="tx1"/>
                </a:solidFill>
              </a:rPr>
              <a:t>横浜・福岡・大阪・新潟で</a:t>
            </a:r>
            <a:endParaRPr kumimoji="1" lang="en-US" altLang="ja-JP" sz="2400" b="1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>
                <a:solidFill>
                  <a:schemeClr val="tx1"/>
                </a:solidFill>
              </a:rPr>
              <a:t>好評を博してきた</a:t>
            </a:r>
            <a:endParaRPr kumimoji="1" lang="en-US" altLang="ja-JP" sz="2400" b="1">
              <a:solidFill>
                <a:schemeClr val="tx1"/>
              </a:solidFill>
            </a:endParaRPr>
          </a:p>
          <a:p>
            <a:pPr algn="ctr"/>
            <a:r>
              <a:rPr lang="ja-JP" altLang="en-US" sz="2400" b="1">
                <a:solidFill>
                  <a:schemeClr val="tx1"/>
                </a:solidFill>
              </a:rPr>
              <a:t>あのセミナーがついに</a:t>
            </a:r>
            <a:r>
              <a:rPr lang="en-US" altLang="ja-JP" sz="2400" b="1">
                <a:solidFill>
                  <a:srgbClr val="FF0000"/>
                </a:solidFill>
              </a:rPr>
              <a:t>Web</a:t>
            </a:r>
            <a:r>
              <a:rPr lang="ja-JP" altLang="en-US" sz="2400" b="1">
                <a:solidFill>
                  <a:schemeClr val="tx1"/>
                </a:solidFill>
              </a:rPr>
              <a:t>で配信</a:t>
            </a:r>
            <a:r>
              <a:rPr lang="en-US" altLang="ja-JP" sz="2400" b="1">
                <a:solidFill>
                  <a:schemeClr val="tx1"/>
                </a:solidFill>
              </a:rPr>
              <a:t>‼</a:t>
            </a:r>
            <a:endParaRPr kumimoji="1" lang="ja-JP" altLang="ja-JP" sz="2400" b="1">
              <a:solidFill>
                <a:schemeClr val="tx1"/>
              </a:solidFill>
            </a:endParaRPr>
          </a:p>
          <a:p>
            <a:pPr algn="ctr"/>
            <a:endParaRPr lang="ja-JP" altLang="ja-JP" sz="3600">
              <a:solidFill>
                <a:schemeClr val="tx1"/>
              </a:solidFill>
            </a:endParaRPr>
          </a:p>
          <a:p>
            <a:pPr algn="ctr"/>
            <a:endParaRPr kumimoji="1" lang="en-US" altLang="ja-JP" sz="3600"/>
          </a:p>
          <a:p>
            <a:endParaRPr kumimoji="1" lang="ja-JP" sz="3600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388666" y="7146539"/>
            <a:ext cx="4826004" cy="1340611"/>
          </a:xfrm>
        </p:spPr>
        <p:txBody>
          <a:bodyPr/>
          <a:lstStyle/>
          <a:p>
            <a:r>
              <a:rPr lang="ja-JP" altLang="en-US" sz="3200" dirty="0">
                <a:solidFill>
                  <a:schemeClr val="tx1"/>
                </a:solidFill>
              </a:rPr>
              <a:t>　</a:t>
            </a:r>
            <a:r>
              <a:rPr lang="en-US" altLang="ja-JP" sz="3200" dirty="0">
                <a:solidFill>
                  <a:schemeClr val="tx1"/>
                </a:solidFill>
              </a:rPr>
              <a:t>3</a:t>
            </a:r>
            <a:r>
              <a:rPr kumimoji="1" lang="ja-JP" altLang="en-US" sz="3200" dirty="0">
                <a:solidFill>
                  <a:schemeClr val="tx1"/>
                </a:solidFill>
              </a:rPr>
              <a:t>月</a:t>
            </a:r>
            <a:r>
              <a:rPr kumimoji="1" lang="en-US" altLang="ja-JP" sz="3200" dirty="0">
                <a:solidFill>
                  <a:schemeClr val="tx1"/>
                </a:solidFill>
              </a:rPr>
              <a:t>1</a:t>
            </a:r>
            <a:r>
              <a:rPr kumimoji="1" lang="ja-JP" altLang="en-US" sz="3200" dirty="0">
                <a:solidFill>
                  <a:schemeClr val="tx1"/>
                </a:solidFill>
              </a:rPr>
              <a:t>日から配信開始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3</a:t>
            </a:r>
            <a:r>
              <a:rPr lang="ja-JP" altLang="en-US" sz="3200" dirty="0">
                <a:solidFill>
                  <a:schemeClr val="tx1"/>
                </a:solidFill>
              </a:rPr>
              <a:t>カ月間見放題！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800" b="1" u="heavy" strike="noStrike" kern="1200" cap="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  <a:ea typeface="Meiryo UI" panose="020B0604030504040204" pitchFamily="50" charset="-128"/>
              </a:rPr>
              <a:t>自分のペースで視聴可能</a:t>
            </a:r>
            <a:endParaRPr lang="en-US" altLang="ja-JP" sz="1800" b="1" u="heavy" noProof="0" dirty="0">
              <a:solidFill>
                <a:prstClr val="black"/>
              </a:solidFill>
              <a:uFill>
                <a:solidFill>
                  <a:srgbClr val="FF0000"/>
                </a:solidFill>
              </a:uFill>
              <a:latin typeface="Comic Sans MS" panose="030F0702030302020204" pitchFamily="66" charset="0"/>
            </a:endParaRPr>
          </a:p>
          <a:p>
            <a:r>
              <a:rPr kumimoji="1" lang="ja-JP" altLang="en-US" sz="1800" b="1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Meiryo UI" panose="020B0604030504040204" pitchFamily="50" charset="-128"/>
              </a:rPr>
              <a:t>動画の視聴には</a:t>
            </a:r>
            <a:r>
              <a:rPr lang="en-US" altLang="ja-JP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【</a:t>
            </a:r>
            <a:r>
              <a:rPr lang="en-US" altLang="ja-JP" sz="1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v</a:t>
            </a:r>
            <a:r>
              <a:rPr lang="en-US" altLang="ja-JP" sz="1800" b="1" cap="none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imeo</a:t>
            </a:r>
            <a:r>
              <a:rPr lang="en-US" altLang="ja-JP" sz="1800" b="1" cap="none" dirty="0">
                <a:solidFill>
                  <a:srgbClr val="002060"/>
                </a:solidFill>
                <a:latin typeface="Comic Sans MS" panose="030F0702030302020204" pitchFamily="66" charset="0"/>
              </a:rPr>
              <a:t>】</a:t>
            </a:r>
            <a:r>
              <a:rPr lang="ja-JP" altLang="en-US" sz="1800" b="1" cap="none" dirty="0">
                <a:solidFill>
                  <a:srgbClr val="002060"/>
                </a:solidFill>
                <a:latin typeface="Comic Sans MS" panose="030F0702030302020204" pitchFamily="66" charset="0"/>
              </a:rPr>
              <a:t>への</a:t>
            </a:r>
            <a:r>
              <a:rPr kumimoji="1" lang="ja-JP" altLang="en-US" sz="1800" b="1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Meiryo UI" panose="020B0604030504040204" pitchFamily="50" charset="-128"/>
              </a:rPr>
              <a:t>事前</a:t>
            </a:r>
            <a:r>
              <a:rPr kumimoji="1" lang="ja-JP" altLang="en-US" sz="1800" b="1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Meiryo UI" panose="020B0604030504040204" pitchFamily="50" charset="-128"/>
              </a:rPr>
              <a:t>登録が必要です　</a:t>
            </a:r>
            <a:endParaRPr kumimoji="1" lang="ja-JP" sz="1800" b="1" dirty="0">
              <a:solidFill>
                <a:srgbClr val="002060"/>
              </a:solidFill>
            </a:endParaRP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341042" y="8461612"/>
            <a:ext cx="3461877" cy="1305748"/>
          </a:xfrm>
        </p:spPr>
        <p:txBody>
          <a:bodyPr/>
          <a:lstStyle/>
          <a:p>
            <a:r>
              <a:rPr kumimoji="1" lang="ja-JP" altLang="en-US" sz="1600" b="1" dirty="0"/>
              <a:t>　　　　　　　　</a:t>
            </a:r>
            <a:r>
              <a:rPr kumimoji="1" lang="ja-JP" altLang="en-US" sz="2000" b="1" dirty="0"/>
              <a:t>申し込みは</a:t>
            </a:r>
            <a:r>
              <a:rPr lang="en-US" altLang="ja-JP" sz="2000" b="1" dirty="0"/>
              <a:t>QR</a:t>
            </a:r>
            <a:r>
              <a:rPr lang="ja-JP" altLang="en-US" sz="2000" b="1" dirty="0"/>
              <a:t>コード→</a:t>
            </a:r>
            <a:endParaRPr lang="en-US" altLang="ja-JP" sz="2000" b="1" dirty="0"/>
          </a:p>
          <a:p>
            <a:r>
              <a:rPr lang="ja-JP" altLang="en-US" sz="1600" dirty="0"/>
              <a:t>または女性鍼灸師フォーラムのホームページからアクセス　</a:t>
            </a:r>
            <a:r>
              <a:rPr lang="en-US" altLang="ja-JP" sz="1600" dirty="0">
                <a:latin typeface="Meiryo UI" panose="020B0604030504040204" pitchFamily="50" charset="-128"/>
              </a:rPr>
              <a:t>google</a:t>
            </a:r>
            <a:r>
              <a:rPr lang="ja-JP" altLang="en-US" sz="1600" dirty="0"/>
              <a:t>フォームに必要事項を記入の上、送信してください。</a:t>
            </a:r>
            <a:endParaRPr lang="en-US" altLang="ja-JP" sz="1600" dirty="0"/>
          </a:p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</a:rPr>
              <a:t>https://women89.com/</a:t>
            </a:r>
            <a:endParaRPr kumimoji="1" lang="ja-JP" sz="1600" b="1" dirty="0">
              <a:latin typeface="Meiryo UI" panose="020B0604030504040204" pitchFamily="50" charset="-128"/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8"/>
          </p:nvPr>
        </p:nvSpPr>
        <p:spPr>
          <a:xfrm>
            <a:off x="137491" y="4733504"/>
            <a:ext cx="4933740" cy="1881982"/>
          </a:xfrm>
        </p:spPr>
        <p:txBody>
          <a:bodyPr/>
          <a:lstStyle/>
          <a:p>
            <a:r>
              <a:rPr lang="ja-JP" altLang="en-US" sz="2400" dirty="0"/>
              <a:t>妊婦さんのケアに自信がない人</a:t>
            </a:r>
            <a:r>
              <a:rPr lang="ja-JP" altLang="en-US" sz="2400" dirty="0">
                <a:solidFill>
                  <a:schemeClr val="tx2"/>
                </a:solidFill>
              </a:rPr>
              <a:t>も</a:t>
            </a:r>
            <a:r>
              <a:rPr kumimoji="1" lang="ja-JP" altLang="en-US" sz="2400" dirty="0"/>
              <a:t>知識のおさらいをしたい人</a:t>
            </a:r>
            <a:r>
              <a:rPr kumimoji="1" lang="ja-JP" altLang="en-US" sz="2400" dirty="0">
                <a:solidFill>
                  <a:schemeClr val="tx1"/>
                </a:solidFill>
              </a:rPr>
              <a:t>も</a:t>
            </a:r>
            <a:r>
              <a:rPr lang="ja-JP" altLang="en-US" sz="2400" dirty="0"/>
              <a:t>今こそ</a:t>
            </a:r>
            <a:r>
              <a:rPr kumimoji="1" lang="ja-JP" altLang="en-US" sz="2400" dirty="0"/>
              <a:t>ブラッシュアップしたい人</a:t>
            </a:r>
            <a:r>
              <a:rPr kumimoji="1" lang="ja-JP" altLang="en-US" sz="2400" dirty="0">
                <a:solidFill>
                  <a:schemeClr val="tx1"/>
                </a:solidFill>
              </a:rPr>
              <a:t>も</a:t>
            </a:r>
            <a:r>
              <a:rPr lang="ja-JP" altLang="en-US" sz="2400" dirty="0"/>
              <a:t>学生さん</a:t>
            </a:r>
            <a:r>
              <a:rPr lang="ja-JP" altLang="en-US" sz="2400" dirty="0">
                <a:solidFill>
                  <a:schemeClr val="tx1"/>
                </a:solidFill>
              </a:rPr>
              <a:t>も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</a:rPr>
              <a:t>・</a:t>
            </a:r>
            <a:r>
              <a:rPr lang="ja-JP" altLang="en-US" sz="2000" dirty="0">
                <a:solidFill>
                  <a:schemeClr val="tx1"/>
                </a:solidFill>
              </a:rPr>
              <a:t>病院で働く医療従事者との円滑な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　　　　　　　　　　　　コミュニケーションのために！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・</a:t>
            </a:r>
            <a:r>
              <a:rPr lang="ja-JP" altLang="en-US" sz="2000" dirty="0">
                <a:solidFill>
                  <a:schemeClr val="tx1"/>
                </a:solidFill>
              </a:rPr>
              <a:t>ママさんたちからの信頼度も急上昇！</a:t>
            </a:r>
            <a:endParaRPr kumimoji="1" lang="ja-JP" sz="2000" dirty="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21"/>
          </p:nvPr>
        </p:nvSpPr>
        <p:spPr>
          <a:xfrm>
            <a:off x="5288355" y="548986"/>
            <a:ext cx="2288322" cy="8960427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ja-JP" altLang="en-US" sz="1600" b="1" i="1" dirty="0"/>
              <a:t>講師＆講義</a:t>
            </a:r>
            <a:endParaRPr lang="en-US" altLang="ja-JP" sz="1600" b="1" i="1" dirty="0"/>
          </a:p>
          <a:p>
            <a:r>
              <a:rPr lang="ja-JP" alt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産婦人科医</a:t>
            </a:r>
            <a:endParaRPr lang="en-US" altLang="ja-JP" sz="16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町田　稔文</a:t>
            </a:r>
            <a:endParaRPr lang="en-US" altLang="ja-JP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・産科の基礎知識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・妊娠中の鍼灸の注意点　他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助産師・鍼灸師</a:t>
            </a:r>
            <a:endParaRPr lang="en-US" altLang="ja-JP" sz="16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井上　律子</a:t>
            </a:r>
            <a:endParaRPr lang="en-US" altLang="ja-JP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・町田先生の内容をもう少し詳しく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・鍼灸師も注意すべき妊娠中の異常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　　　　　　　　　　　　　　　　　　　など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鍼灸師</a:t>
            </a:r>
            <a:endParaRPr lang="en-US" altLang="ja-JP" sz="16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小井土　善彦</a:t>
            </a:r>
            <a:endParaRPr lang="en-US" altLang="ja-JP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・産科領域の鍼灸　最新エビデンス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・妊娠期の鍼灸治療の安全性　他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4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鍼灸あんま指圧マッサージ師</a:t>
            </a:r>
            <a:endParaRPr lang="en-US" altLang="ja-JP" sz="14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辻内　敬子</a:t>
            </a:r>
            <a:endParaRPr lang="en-US" altLang="ja-JP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・妊娠期の鍼灸治療　～基礎編～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・来院時の注意点　問診　他</a:t>
            </a:r>
            <a:endParaRPr lang="en-US" altLang="ja-JP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　</a:t>
            </a:r>
            <a:endParaRPr kumimoji="1" lang="en-US" altLang="ja-JP" sz="1600" dirty="0"/>
          </a:p>
          <a:p>
            <a:r>
              <a:rPr kumimoji="1" lang="en-US" altLang="ja-JP" sz="1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kickoff Web</a:t>
            </a:r>
            <a:r>
              <a:rPr kumimoji="1" lang="ja-JP" altLang="en-US" sz="1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　</a:t>
            </a:r>
            <a:r>
              <a:rPr kumimoji="1" lang="en-US" altLang="ja-JP" sz="1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party</a:t>
            </a:r>
          </a:p>
          <a:p>
            <a:r>
              <a:rPr lang="ja-JP" altLang="en-US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配信開始前に講師陣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と参加する皆さんで</a:t>
            </a:r>
            <a:endParaRPr kumimoji="1"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士気を高めましょう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日程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:2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26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日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19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時～</a:t>
            </a:r>
            <a:r>
              <a:rPr lang="ja-JP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）</a:t>
            </a:r>
            <a:endParaRPr lang="en-US" altLang="ja-JP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altLang="ja-JP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kumimoji="1" lang="en-US" altLang="ja-JP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Let's review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視聴可能期間は続きますがひと段落したころに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Web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ミーティング</a:t>
            </a:r>
            <a:r>
              <a:rPr kumimoji="1"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！</a:t>
            </a:r>
            <a:endParaRPr kumimoji="1"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質疑応答や意見の交換会をしましょう</a:t>
            </a:r>
            <a:endParaRPr kumimoji="1"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日程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:4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日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19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時～</a:t>
            </a:r>
            <a:r>
              <a:rPr lang="ja-JP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　</a:t>
            </a:r>
            <a:r>
              <a:rPr lang="ja-JP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）</a:t>
            </a:r>
            <a:endParaRPr lang="en-US" altLang="ja-JP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altLang="ja-JP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女性鍼灸師フォーラム会員・鍼灸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×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助産プロジェクト研修参加経験者の皆さんは</a:t>
            </a:r>
            <a:r>
              <a:rPr lang="en-US" altLang="ja-JP" sz="16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4000</a:t>
            </a:r>
            <a:r>
              <a:rPr lang="ja-JP" altLang="en-US" sz="16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円</a:t>
            </a:r>
            <a:r>
              <a:rPr lang="en-US" altLang="ja-JP" sz="16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OFF</a:t>
            </a:r>
          </a:p>
          <a:p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※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本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分程度の動画が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講師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人につき３－５本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講義資料は事前に</a:t>
            </a:r>
            <a:r>
              <a:rPr lang="en-US" altLang="ja-JP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PDF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で配信致します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動画および資料の無断転用・無断使用を固く禁じます　</a:t>
            </a:r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US" altLang="ja-JP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258B2B6A-A26B-41FE-88D7-5A692323D5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20771009">
            <a:off x="159953" y="2989389"/>
            <a:ext cx="4422658" cy="236271"/>
          </a:xfrm>
        </p:spPr>
        <p:txBody>
          <a:bodyPr/>
          <a:lstStyle/>
          <a:p>
            <a:r>
              <a:rPr lang="ja-JP" altLang="en-US" b="1" u="sng">
                <a:uFill>
                  <a:solidFill>
                    <a:srgbClr val="FF0000"/>
                  </a:solidFill>
                </a:uFill>
              </a:rPr>
              <a:t>おまたせしました！</a:t>
            </a:r>
            <a:endParaRPr lang="ja-JP" altLang="en-US" b="1" u="sng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15" name="テキスト プレースホルダー 6">
            <a:extLst>
              <a:ext uri="{FF2B5EF4-FFF2-40B4-BE49-F238E27FC236}">
                <a16:creationId xmlns:a16="http://schemas.microsoft.com/office/drawing/2014/main" id="{CE7897C3-9B59-4E4F-BC39-C5EC3FCD43AD}"/>
              </a:ext>
            </a:extLst>
          </p:cNvPr>
          <p:cNvSpPr txBox="1">
            <a:spLocks/>
          </p:cNvSpPr>
          <p:nvPr/>
        </p:nvSpPr>
        <p:spPr>
          <a:xfrm>
            <a:off x="990689" y="6697646"/>
            <a:ext cx="3732386" cy="47443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38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/>
              <a:t>費用：</a:t>
            </a:r>
            <a:r>
              <a:rPr lang="en-US" altLang="ja-JP" sz="3200" b="1" dirty="0"/>
              <a:t>26000</a:t>
            </a:r>
            <a:r>
              <a:rPr lang="ja-JP" altLang="en-US" sz="3200" b="1" dirty="0"/>
              <a:t>円　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05" y="8378657"/>
            <a:ext cx="1250180" cy="125018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DFF0038-6884-426A-BC80-9C261387D8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842" y="8393113"/>
            <a:ext cx="1250180" cy="125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34385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3269EC3-10DA-41C9-A35A-54576295A621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1119c2e5-8fb9-4d5f-baf1-202c530f2c34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426</TotalTime>
  <Words>364</Words>
  <Application>Microsoft Office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Comic Sans MS</vt:lpstr>
      <vt:lpstr>Impact</vt:lpstr>
      <vt:lpstr>学生のチラシ 8.5 x 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せりえ せりえ</dc:creator>
  <cp:lastModifiedBy>辻内 敬子</cp:lastModifiedBy>
  <cp:revision>21</cp:revision>
  <cp:lastPrinted>2022-01-07T05:43:24Z</cp:lastPrinted>
  <dcterms:created xsi:type="dcterms:W3CDTF">2021-02-13T01:54:10Z</dcterms:created>
  <dcterms:modified xsi:type="dcterms:W3CDTF">2022-01-08T12:20:31Z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